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na Wojtczak" initials="RW" lastIdx="1" clrIdx="0">
    <p:extLst>
      <p:ext uri="{19B8F6BF-5375-455C-9EA6-DF929625EA0E}">
        <p15:presenceInfo xmlns:p15="http://schemas.microsoft.com/office/powerpoint/2012/main" userId="809772cd392d872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17.11.2020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17.11.2020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17.11.2020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17.11.2020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17.11.2020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17.11.2020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q0aztg5Tme0?feature=oembed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I6wW1VWV_1c?feature=oembed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https://www.youtube.com/embed/V_hBA55ZRhI?feature=oembed" TargetMode="External"/><Relationship Id="rId1" Type="http://schemas.openxmlformats.org/officeDocument/2006/relationships/video" Target="https://www.youtube.com/embed/LbDvrHUq7Zc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7xx-5_S-36o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zZPgFTzyGKg?feature=oembed" TargetMode="External"/><Relationship Id="rId7" Type="http://schemas.openxmlformats.org/officeDocument/2006/relationships/image" Target="../media/image13.jpeg"/><Relationship Id="rId2" Type="http://schemas.openxmlformats.org/officeDocument/2006/relationships/video" Target="https://www.youtube.com/embed/qKy7KtBdec8?feature=oembed" TargetMode="External"/><Relationship Id="rId1" Type="http://schemas.openxmlformats.org/officeDocument/2006/relationships/video" Target="https://www.youtube.com/embed/lAZD_EvnwMQ?feature=oembed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Ma&#322;gorzata\Desktop\02%20Pa&#322;acyk%20Michla%20Dzieci%20z%20Brod&#261;.mp3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BPHBEQdfg3s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143116"/>
            <a:ext cx="6400800" cy="349568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571635"/>
          </a:xfrm>
        </p:spPr>
        <p:txBody>
          <a:bodyPr/>
          <a:lstStyle/>
          <a:p>
            <a:r>
              <a:rPr lang="pl-PL" dirty="0">
                <a:latin typeface="Bahnschrift SemiLight SemiConde" pitchFamily="34" charset="0"/>
              </a:rPr>
              <a:t>PIOSENKI POWSTANIA WARSZAWSKIEGO</a:t>
            </a:r>
          </a:p>
        </p:txBody>
      </p:sp>
      <p:pic>
        <p:nvPicPr>
          <p:cNvPr id="1026" name="Picture 2" descr="C:\Users\Małgorzata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186" y="2000240"/>
            <a:ext cx="7654071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rmAutofit/>
          </a:bodyPr>
          <a:lstStyle/>
          <a:p>
            <a:pPr algn="ctr"/>
            <a:r>
              <a:rPr lang="pl-PL" sz="2000" dirty="0">
                <a:solidFill>
                  <a:schemeClr val="bg1"/>
                </a:solidFill>
                <a:latin typeface="Bahnschrift SemiLight SemiConde" pitchFamily="34" charset="0"/>
              </a:rPr>
              <a:t>1 SIERPNIA 1944R. W WARSZAWIE WYBUCHŁO POWSTANIE PRZECIWKO NIEMIECKIEMU OKUPANTOWI. DO WALKI STANĘŁO WIELU MŁODYCH LUDZI, W TYM DZIECI. MALI POWSTAŃCY ROZNOSILI POCZTĘ I OPIEKOWALI SIĘ RANNYMI, A NIEKTÓRZY Z NICH SŁUŻYLI Z KARABINEM W RĘKU. ICH BOHATERSTWO UPAMIĘTNIAJĄ POWSTAŃCZE PIOSENKI, M.IN. UTWÓR               </a:t>
            </a:r>
            <a:r>
              <a:rPr lang="pl-PL" sz="2000" b="1" i="1" u="sng" dirty="0">
                <a:solidFill>
                  <a:schemeClr val="bg1"/>
                </a:solidFill>
                <a:latin typeface="Bahnschrift SemiLight SemiConde" pitchFamily="34" charset="0"/>
              </a:rPr>
              <a:t>SZARY MUNDUR.</a:t>
            </a:r>
            <a:br>
              <a:rPr lang="pl-PL" sz="2000" i="1" u="sng" dirty="0"/>
            </a:br>
            <a:endParaRPr lang="pl-PL" sz="2000" i="1" u="sng" dirty="0"/>
          </a:p>
        </p:txBody>
      </p:sp>
      <p:pic>
        <p:nvPicPr>
          <p:cNvPr id="2050" name="Picture 2" descr="C:\Users\Małgorzata\Desktop\0003ECY8FO7WWXY2-C116-F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14620"/>
            <a:ext cx="4162035" cy="3076576"/>
          </a:xfrm>
          <a:prstGeom prst="rect">
            <a:avLst/>
          </a:prstGeom>
          <a:noFill/>
        </p:spPr>
      </p:pic>
      <p:pic>
        <p:nvPicPr>
          <p:cNvPr id="3" name="Multimedia online 2" title="Szary mundur - Piosenki harcerskie">
            <a:hlinkClick r:id="" action="ppaction://media"/>
            <a:extLst>
              <a:ext uri="{FF2B5EF4-FFF2-40B4-BE49-F238E27FC236}">
                <a16:creationId xmlns:a16="http://schemas.microsoft.com/office/drawing/2014/main" id="{3F7AC5E5-F855-41B4-B8E6-68EF6FD7CD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32040" y="3497684"/>
            <a:ext cx="4077355" cy="229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714512"/>
          </a:xfrm>
        </p:spPr>
        <p:txBody>
          <a:bodyPr>
            <a:normAutofit/>
          </a:bodyPr>
          <a:lstStyle/>
          <a:p>
            <a:pPr algn="ctr"/>
            <a:r>
              <a:rPr lang="pl-PL" sz="2000" dirty="0">
                <a:solidFill>
                  <a:schemeClr val="bg1"/>
                </a:solidFill>
                <a:latin typeface="Bahnschrift SemiLight SemiConde" pitchFamily="34" charset="0"/>
              </a:rPr>
              <a:t>PIOSENKI, KTÓRE POWSTAŁY PODCZAS II WOJNY ŚWIATOWEJ, PODEJMOWAŁY RÓŻNORODNĄ TEMATYKĘ. TE, KTÓRE OŚMIESZAŁY NIEMIECKIEGO OKUPANTA, BYŁY WAŻNYMI NARZĘDZIAMI WALKI Z WROGIEM. NALEŻY DO NICH UTWÓR </a:t>
            </a:r>
            <a:r>
              <a:rPr lang="pl-PL" sz="2000" b="1" i="1" u="sng" dirty="0">
                <a:solidFill>
                  <a:schemeClr val="bg1"/>
                </a:solidFill>
                <a:latin typeface="Bahnschrift SemiLight SemiConde" pitchFamily="34" charset="0"/>
              </a:rPr>
              <a:t>SIEKIERA, MOTYKA.</a:t>
            </a:r>
            <a:br>
              <a:rPr lang="pl-PL" sz="2000" i="1" u="sng" dirty="0"/>
            </a:br>
            <a:endParaRPr lang="pl-PL" sz="2000" i="1" u="sng" dirty="0"/>
          </a:p>
        </p:txBody>
      </p:sp>
      <p:pic>
        <p:nvPicPr>
          <p:cNvPr id="3074" name="Picture 2" descr="C:\Users\Małgorzata\Desktop\3069660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2534" y="2285992"/>
            <a:ext cx="5905378" cy="3559377"/>
          </a:xfrm>
          <a:prstGeom prst="rect">
            <a:avLst/>
          </a:prstGeom>
          <a:noFill/>
        </p:spPr>
      </p:pic>
      <p:pic>
        <p:nvPicPr>
          <p:cNvPr id="3" name="Multimedia online 2" title="Zakazane piosenki - siekiera, motyka">
            <a:hlinkClick r:id="" action="ppaction://media"/>
            <a:extLst>
              <a:ext uri="{FF2B5EF4-FFF2-40B4-BE49-F238E27FC236}">
                <a16:creationId xmlns:a16="http://schemas.microsoft.com/office/drawing/2014/main" id="{9F1C8C7B-DF9A-4685-891E-341E60271E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9512" y="4643447"/>
            <a:ext cx="2858803" cy="2142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543824" cy="1928826"/>
          </a:xfrm>
        </p:spPr>
        <p:txBody>
          <a:bodyPr>
            <a:normAutofit/>
          </a:bodyPr>
          <a:lstStyle/>
          <a:p>
            <a:pPr algn="ctr"/>
            <a:r>
              <a:rPr lang="pl-PL" sz="2000" dirty="0">
                <a:solidFill>
                  <a:schemeClr val="bg1"/>
                </a:solidFill>
                <a:latin typeface="Bahnschrift SemiLight SemiConde" pitchFamily="34" charset="0"/>
              </a:rPr>
              <a:t>PIOSENKI TAKIE JAK </a:t>
            </a:r>
            <a:r>
              <a:rPr lang="pl-PL" sz="2000" b="1" i="1" u="sng" dirty="0">
                <a:solidFill>
                  <a:schemeClr val="bg1"/>
                </a:solidFill>
                <a:latin typeface="Bahnschrift SemiLight SemiConde" pitchFamily="34" charset="0"/>
              </a:rPr>
              <a:t>TERAZ JEST WOJNA</a:t>
            </a:r>
            <a:r>
              <a:rPr lang="pl-PL" sz="2000" dirty="0">
                <a:solidFill>
                  <a:schemeClr val="bg1"/>
                </a:solidFill>
                <a:latin typeface="Bahnschrift SemiLight SemiConde" pitchFamily="34" charset="0"/>
              </a:rPr>
              <a:t>, </a:t>
            </a:r>
            <a:r>
              <a:rPr lang="pl-PL" sz="2000" b="1" i="1" u="sng" dirty="0">
                <a:solidFill>
                  <a:schemeClr val="bg1"/>
                </a:solidFill>
                <a:latin typeface="Bahnschrift SemiLight SemiConde" pitchFamily="34" charset="0"/>
              </a:rPr>
              <a:t>DNIA PIERWSZEGO WRZEŚNIA</a:t>
            </a:r>
            <a:r>
              <a:rPr lang="pl-PL" sz="2000" b="1" dirty="0">
                <a:solidFill>
                  <a:schemeClr val="bg1"/>
                </a:solidFill>
                <a:latin typeface="Bahnschrift SemiLight SemiConde" pitchFamily="34" charset="0"/>
              </a:rPr>
              <a:t> I </a:t>
            </a:r>
            <a:r>
              <a:rPr lang="pl-PL" sz="2000" b="1" i="1" u="sng" dirty="0">
                <a:solidFill>
                  <a:schemeClr val="bg1"/>
                </a:solidFill>
                <a:latin typeface="Bahnschrift SemiLight SemiConde" pitchFamily="34" charset="0"/>
              </a:rPr>
              <a:t>WARSZAWO MA </a:t>
            </a:r>
            <a:r>
              <a:rPr lang="pl-PL" sz="2000" dirty="0">
                <a:solidFill>
                  <a:schemeClr val="bg1"/>
                </a:solidFill>
                <a:latin typeface="Bahnschrift SemiLight SemiConde" pitchFamily="34" charset="0"/>
              </a:rPr>
              <a:t>OPOWIADAŁY O CODZIENNYM ŻYCIU CYWLÓW W CZASIE DZIAŁAŃ WOJENNYCH I POD OKUPACJĄ.</a:t>
            </a:r>
            <a:br>
              <a:rPr lang="pl-PL" sz="2000" dirty="0">
                <a:solidFill>
                  <a:schemeClr val="bg1"/>
                </a:solidFill>
                <a:latin typeface="Bahnschrift SemiLight SemiConde" pitchFamily="34" charset="0"/>
              </a:rPr>
            </a:br>
            <a:br>
              <a:rPr lang="pl-PL" sz="2000" dirty="0">
                <a:solidFill>
                  <a:schemeClr val="bg1"/>
                </a:solidFill>
                <a:latin typeface="Bahnschrift SemiLight SemiConde" pitchFamily="34" charset="0"/>
              </a:rPr>
            </a:br>
            <a:endParaRPr lang="pl-PL" sz="2000" dirty="0">
              <a:solidFill>
                <a:schemeClr val="bg1"/>
              </a:solidFill>
              <a:latin typeface="Bahnschrift SemiLight SemiConde" pitchFamily="34" charset="0"/>
            </a:endParaRPr>
          </a:p>
        </p:txBody>
      </p:sp>
      <p:pic>
        <p:nvPicPr>
          <p:cNvPr id="3" name="Multimedia online 2" title="Stanisław Grzesiuk - Teraz jest wojna">
            <a:hlinkClick r:id="" action="ppaction://media"/>
            <a:extLst>
              <a:ext uri="{FF2B5EF4-FFF2-40B4-BE49-F238E27FC236}">
                <a16:creationId xmlns:a16="http://schemas.microsoft.com/office/drawing/2014/main" id="{FC89AC7C-4645-47E4-AEE0-0426F4AE60E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237087" y="2464587"/>
            <a:ext cx="3429024" cy="1928826"/>
          </a:xfrm>
          <a:prstGeom prst="rect">
            <a:avLst/>
          </a:prstGeom>
        </p:spPr>
      </p:pic>
      <p:pic>
        <p:nvPicPr>
          <p:cNvPr id="5" name="Multimedia online 4" title="Warszawo ma - Zespół Dzieci z Brodą">
            <a:hlinkClick r:id="" action="ppaction://media"/>
            <a:extLst>
              <a:ext uri="{FF2B5EF4-FFF2-40B4-BE49-F238E27FC236}">
                <a16:creationId xmlns:a16="http://schemas.microsoft.com/office/drawing/2014/main" id="{BD0D2081-2D85-4B92-B2D9-26FD32ACAD4C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323528" y="2132856"/>
            <a:ext cx="4808585" cy="2704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>
                <a:solidFill>
                  <a:schemeClr val="bg1"/>
                </a:solidFill>
                <a:latin typeface="Bahnschrift SemiLight SemiConde" pitchFamily="34" charset="0"/>
              </a:rPr>
              <a:t>INNE PIEŚNI I  PIOSENKI  SŁAWIŁY MĘSTWO POLSKICH ŻOŁNIERZY . SZCZEGÓLNE MIEJSCE ZAJMUJE WŚRÓD NICH UTWÓR </a:t>
            </a:r>
            <a:r>
              <a:rPr lang="pl-PL" sz="2000" b="1" i="1" u="sng" dirty="0">
                <a:solidFill>
                  <a:schemeClr val="bg1"/>
                </a:solidFill>
                <a:latin typeface="Bahnschrift SemiLight SemiConde" pitchFamily="34" charset="0"/>
              </a:rPr>
              <a:t>CZERWONE MAKI NA MONTE CASSINO</a:t>
            </a:r>
            <a:br>
              <a:rPr lang="pl-PL" sz="2000" b="1" i="1" u="sng" dirty="0">
                <a:solidFill>
                  <a:schemeClr val="bg1"/>
                </a:solidFill>
                <a:latin typeface="Bahnschrift SemiLight SemiConde" pitchFamily="34" charset="0"/>
              </a:rPr>
            </a:br>
            <a:br>
              <a:rPr lang="pl-PL" sz="2000" b="1" i="1" u="sng" dirty="0">
                <a:solidFill>
                  <a:schemeClr val="bg1"/>
                </a:solidFill>
                <a:latin typeface="Bahnschrift SemiLight SemiConde" pitchFamily="34" charset="0"/>
              </a:rPr>
            </a:br>
            <a:br>
              <a:rPr lang="pl-PL" sz="2000" b="1" i="1" u="sng" dirty="0">
                <a:solidFill>
                  <a:schemeClr val="bg1"/>
                </a:solidFill>
                <a:latin typeface="Bahnschrift SemiLight SemiConde" pitchFamily="34" charset="0"/>
              </a:rPr>
            </a:br>
            <a:endParaRPr lang="pl-PL" sz="2000" b="1" i="1" u="sng" dirty="0">
              <a:solidFill>
                <a:schemeClr val="bg1"/>
              </a:solidFill>
              <a:latin typeface="Bahnschrift SemiLight SemiConde" pitchFamily="34" charset="0"/>
            </a:endParaRPr>
          </a:p>
        </p:txBody>
      </p:sp>
      <p:pic>
        <p:nvPicPr>
          <p:cNvPr id="3" name="Multimedia online 2" title="„Czerwone maki na Monte Cassino” - Tego się nie tańczy...">
            <a:hlinkClick r:id="" action="ppaction://media"/>
            <a:extLst>
              <a:ext uri="{FF2B5EF4-FFF2-40B4-BE49-F238E27FC236}">
                <a16:creationId xmlns:a16="http://schemas.microsoft.com/office/drawing/2014/main" id="{74C47440-2CD5-4EBC-8A76-561D448AC0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7653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>
                <a:solidFill>
                  <a:schemeClr val="bg1"/>
                </a:solidFill>
                <a:latin typeface="Bahnschrift SemiLight SemiConde" pitchFamily="34" charset="0"/>
              </a:rPr>
              <a:t>WALCZĄCY Z NIEMCAMI POLSCY ŻOŁNIERZE ŚPIEWALI PIOSENKI UMACNIAJĄCE WOLĘ WALKI I NADZIEJĘ NA ZWYCIĘSTWO. UTWORY TE BYŁY NAJCZĘŚCIEJ UTRZYMANE W RYTMIE MARSZA I MIAŁY POGODNY NASTRÓJ, CHOĆ W NIEKTÓRYCH MOŻNA USŁYSZEĆ NUTĘ ZADUMY. ICH AUTORAMI BYLI ZARÓWNO AMATORZY, JAK I UTALENTOWANI KOMPOZYTORZY I POECI. DO NAJBARDZIEJ  POPULARNYCH PIOSENEK POWSTAŃCZYCH NALEŻĄ: </a:t>
            </a:r>
            <a:r>
              <a:rPr lang="pl-PL" sz="2000" b="1" i="1" u="sng" dirty="0">
                <a:solidFill>
                  <a:schemeClr val="bg1"/>
                </a:solidFill>
                <a:latin typeface="Bahnschrift SemiLight SemiConde" pitchFamily="34" charset="0"/>
              </a:rPr>
              <a:t>PAŁACYK MICHLA, HEJ, CHŁOPCY, BAGNET NA BROŃ, SERCE W PLECAKU ORAZ WARSZAWSKIE DZIECI.</a:t>
            </a:r>
            <a:br>
              <a:rPr lang="pl-PL" sz="2000" dirty="0">
                <a:solidFill>
                  <a:schemeClr val="bg1"/>
                </a:solidFill>
                <a:latin typeface="Bahnschrift SemiLight SemiConde" pitchFamily="34" charset="0"/>
              </a:rPr>
            </a:br>
            <a:endParaRPr lang="pl-PL" sz="2000" dirty="0">
              <a:solidFill>
                <a:schemeClr val="bg1"/>
              </a:solidFill>
              <a:latin typeface="Bahnschrift SemiLight SemiConde" pitchFamily="34" charset="0"/>
            </a:endParaRPr>
          </a:p>
        </p:txBody>
      </p:sp>
      <p:pic>
        <p:nvPicPr>
          <p:cNvPr id="3" name="Multimedia online 2" title="&quot;Pałacyk Michla&quot; – teledysk">
            <a:hlinkClick r:id="" action="ppaction://media"/>
            <a:extLst>
              <a:ext uri="{FF2B5EF4-FFF2-40B4-BE49-F238E27FC236}">
                <a16:creationId xmlns:a16="http://schemas.microsoft.com/office/drawing/2014/main" id="{C8B74938-3C6B-44A8-8E87-ADCB3574BB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83568" y="2661639"/>
            <a:ext cx="3394721" cy="1909531"/>
          </a:xfrm>
          <a:prstGeom prst="rect">
            <a:avLst/>
          </a:prstGeom>
        </p:spPr>
      </p:pic>
      <p:pic>
        <p:nvPicPr>
          <p:cNvPr id="5" name="Multimedia online 4" title="Hej chłopcy, bagnet na broń">
            <a:hlinkClick r:id="" action="ppaction://media"/>
            <a:extLst>
              <a:ext uri="{FF2B5EF4-FFF2-40B4-BE49-F238E27FC236}">
                <a16:creationId xmlns:a16="http://schemas.microsoft.com/office/drawing/2014/main" id="{9BA60256-561F-46FB-B427-F7D3A88E1C9D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552325" y="3284984"/>
            <a:ext cx="3048000" cy="2284340"/>
          </a:xfrm>
          <a:prstGeom prst="rect">
            <a:avLst/>
          </a:prstGeom>
        </p:spPr>
      </p:pic>
      <p:pic>
        <p:nvPicPr>
          <p:cNvPr id="6" name="Multimedia online 5" title="&quot;Warszawskie dzieci&quot; – teledysk">
            <a:hlinkClick r:id="" action="ppaction://media"/>
            <a:extLst>
              <a:ext uri="{FF2B5EF4-FFF2-40B4-BE49-F238E27FC236}">
                <a16:creationId xmlns:a16="http://schemas.microsoft.com/office/drawing/2014/main" id="{C04597C4-A0BD-4529-93F7-E0910F54FFAC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663216" y="4653136"/>
            <a:ext cx="3394720" cy="1909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>
                <a:solidFill>
                  <a:schemeClr val="bg1"/>
                </a:solidFill>
                <a:latin typeface="Bahnschrift SemiLight SemiConde" pitchFamily="34" charset="0"/>
              </a:rPr>
              <a:t>PAŁACYK MICHLA, A WŁAŚCIWIE MICHLERA, ZNAJDOWAŁ SIĘ PRZY UL. WOLSKIEJ 40 W WARSZAWIE. PODCZAS POWSTANIA WARSZAWSKIEGO ZNAJDOWAŁ SIĘ W NIM BATALION „PARASOL” I TO WŁAŚNIE W TYM BUDYNKU W PIERWSZYCH DNIACH SIERPNIA 1944R. POWSTAŁA JEDNA Z NAJSŁYNNIEJSZYCH POWSTAŃCZYCH PIOSENEK. PAŁAC ZOSTAŁ CAŁKOWICIE ZNISZCZONY W TRAKCIE WALK I NIGDY GO NIE ODBUDOWANO.</a:t>
            </a:r>
            <a:br>
              <a:rPr lang="pl-PL" sz="2000" dirty="0">
                <a:solidFill>
                  <a:schemeClr val="bg1"/>
                </a:solidFill>
                <a:latin typeface="Bahnschrift SemiLight SemiConde" pitchFamily="34" charset="0"/>
              </a:rPr>
            </a:br>
            <a:endParaRPr lang="pl-PL" sz="2000" dirty="0">
              <a:solidFill>
                <a:schemeClr val="bg1"/>
              </a:solidFill>
              <a:latin typeface="Bahnschrift SemiLight SemiConde" pitchFamily="34" charset="0"/>
            </a:endParaRPr>
          </a:p>
        </p:txBody>
      </p:sp>
      <p:pic>
        <p:nvPicPr>
          <p:cNvPr id="7170" name="Picture 2" descr="C:\Users\Małgorzata\Desktop\big_palacykmichla1_600x380_thb_947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1" y="2424404"/>
            <a:ext cx="5899862" cy="3733506"/>
          </a:xfrm>
          <a:prstGeom prst="rect">
            <a:avLst/>
          </a:prstGeom>
          <a:noFill/>
        </p:spPr>
      </p:pic>
      <p:pic>
        <p:nvPicPr>
          <p:cNvPr id="4" name="02 Pałacyk Michla Dzieci z Brod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428728" y="4000504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5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Bahnschrift SemiLight SemiConde" pitchFamily="34" charset="0"/>
              </a:rPr>
              <a:t>Serce w plecaku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59936" cy="5381644"/>
          </a:xfrm>
        </p:spPr>
        <p:txBody>
          <a:bodyPr>
            <a:normAutofit fontScale="85000" lnSpcReduction="10000"/>
          </a:bodyPr>
          <a:lstStyle/>
          <a:p>
            <a: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  <a:t>Z młodej piersi się wyrwało,</a:t>
            </a:r>
            <a:b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</a:br>
            <a: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  <a:t>w wielkim bólu i rozterce,</a:t>
            </a:r>
            <a:b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</a:br>
            <a: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  <a:t>i za wojskiem poleciało</a:t>
            </a:r>
            <a:b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</a:br>
            <a: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  <a:t>zakochane czyjeś serce.</a:t>
            </a:r>
            <a:b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</a:br>
            <a:b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</a:br>
            <a: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  <a:t>Tę piosenkę, tę jedyną,</a:t>
            </a:r>
            <a:b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</a:br>
            <a: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  <a:t>śpiewam dla Ciebie dziewczyno.</a:t>
            </a:r>
            <a:b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</a:br>
            <a: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  <a:t>Może także jest w rozterce</a:t>
            </a:r>
            <a:b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</a:br>
            <a: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  <a:t>zakochane czyjeś serce?</a:t>
            </a:r>
            <a:b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</a:br>
            <a: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  <a:t>Może potajemnie kochasz</a:t>
            </a:r>
            <a:b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</a:br>
            <a: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  <a:t>i po nocach tęsknisz, szlochasz?</a:t>
            </a:r>
            <a:b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</a:br>
            <a: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  <a:t>Tę piosenkę, tę jedyną,</a:t>
            </a:r>
            <a:b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</a:br>
            <a: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  <a:t>śpiewam dla Ciebie dziewczyno.</a:t>
            </a:r>
            <a:b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</a:br>
            <a:endParaRPr lang="pl-PL" dirty="0">
              <a:solidFill>
                <a:schemeClr val="bg1"/>
              </a:solidFill>
              <a:latin typeface="Bahnschrift SemiLight SemiConde" pitchFamily="34" charset="0"/>
            </a:endParaRP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642918"/>
            <a:ext cx="4059936" cy="5453082"/>
          </a:xfrm>
        </p:spPr>
        <p:txBody>
          <a:bodyPr>
            <a:normAutofit fontScale="85000" lnSpcReduction="10000"/>
          </a:bodyPr>
          <a:lstStyle/>
          <a:p>
            <a: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  <a:t>Żołnierz drogą maszerował,</a:t>
            </a:r>
            <a:b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</a:br>
            <a: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  <a:t>nad serduszkiem się użalił,</a:t>
            </a:r>
            <a:b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</a:br>
            <a: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  <a:t>więc je do plecaka schował</a:t>
            </a:r>
            <a:b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</a:br>
            <a: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  <a:t>i pomaszerował dalej.</a:t>
            </a:r>
            <a:b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</a:br>
            <a: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  <a:t>Tę piosenkę…</a:t>
            </a:r>
          </a:p>
          <a:p>
            <a:b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</a:br>
            <a: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  <a:t>Poszedł żołnierz na wojenkę</a:t>
            </a:r>
            <a:b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</a:br>
            <a: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  <a:t>poprzez góry, lasy, pola.</a:t>
            </a:r>
            <a:b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</a:br>
            <a: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  <a:t>I ze śmiercią szedł pod rękę,</a:t>
            </a:r>
            <a:b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</a:br>
            <a: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  <a:t>taka już żołnierska dola.</a:t>
            </a:r>
            <a:b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</a:br>
            <a: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  <a:t>Tę piosenkę…</a:t>
            </a:r>
          </a:p>
          <a:p>
            <a:b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</a:br>
            <a: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  <a:t>I choć go trapiły wielce</a:t>
            </a:r>
            <a:b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</a:br>
            <a: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  <a:t>kule, gdy szedł do ataku,</a:t>
            </a:r>
            <a:b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</a:br>
            <a: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  <a:t>żołnierz śmiał się, bo w plecaku</a:t>
            </a:r>
            <a:b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</a:br>
            <a:r>
              <a:rPr lang="pl-PL" dirty="0">
                <a:solidFill>
                  <a:schemeClr val="bg1"/>
                </a:solidFill>
                <a:latin typeface="Bahnschrift SemiLight SemiConde" pitchFamily="34" charset="0"/>
              </a:rPr>
              <a:t>miał w zapasie drugie serce.</a:t>
            </a:r>
          </a:p>
          <a:p>
            <a:endParaRPr lang="pl-PL" dirty="0">
              <a:solidFill>
                <a:schemeClr val="bg1"/>
              </a:solidFill>
              <a:latin typeface="Bahnschrift SemiLight SemiConde" pitchFamily="34" charset="0"/>
            </a:endParaRPr>
          </a:p>
        </p:txBody>
      </p:sp>
      <p:pic>
        <p:nvPicPr>
          <p:cNvPr id="6" name="Multimedia online 5" title="Dzieci Z Brodą - Serce W Plecaku">
            <a:hlinkClick r:id="" action="ppaction://media"/>
            <a:extLst>
              <a:ext uri="{FF2B5EF4-FFF2-40B4-BE49-F238E27FC236}">
                <a16:creationId xmlns:a16="http://schemas.microsoft.com/office/drawing/2014/main" id="{C357CC5E-9523-4BEC-96E7-DE25534A44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83768" y="5445224"/>
            <a:ext cx="1932698" cy="108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062286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  <a:latin typeface="Bahnschrift SemiLight SemiConde" pitchFamily="34" charset="0"/>
              </a:rPr>
              <a:t>DZĘKUJĘ  ZA  UWAGĘ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119</TotalTime>
  <Words>448</Words>
  <Application>Microsoft Office PowerPoint</Application>
  <PresentationFormat>Pokaz na ekranie (4:3)</PresentationFormat>
  <Paragraphs>13</Paragraphs>
  <Slides>9</Slides>
  <Notes>0</Notes>
  <HiddenSlides>0</HiddenSlides>
  <MMClips>10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Bahnschrift SemiLight SemiConde</vt:lpstr>
      <vt:lpstr>Constantia</vt:lpstr>
      <vt:lpstr>Wingdings 2</vt:lpstr>
      <vt:lpstr>Papier</vt:lpstr>
      <vt:lpstr>PIOSENKI POWSTANIA WARSZAWSKIEGO</vt:lpstr>
      <vt:lpstr>1 SIERPNIA 1944R. W WARSZAWIE WYBUCHŁO POWSTANIE PRZECIWKO NIEMIECKIEMU OKUPANTOWI. DO WALKI STANĘŁO WIELU MŁODYCH LUDZI, W TYM DZIECI. MALI POWSTAŃCY ROZNOSILI POCZTĘ I OPIEKOWALI SIĘ RANNYMI, A NIEKTÓRZY Z NICH SŁUŻYLI Z KARABINEM W RĘKU. ICH BOHATERSTWO UPAMIĘTNIAJĄ POWSTAŃCZE PIOSENKI, M.IN. UTWÓR               SZARY MUNDUR. </vt:lpstr>
      <vt:lpstr>PIOSENKI, KTÓRE POWSTAŁY PODCZAS II WOJNY ŚWIATOWEJ, PODEJMOWAŁY RÓŻNORODNĄ TEMATYKĘ. TE, KTÓRE OŚMIESZAŁY NIEMIECKIEGO OKUPANTA, BYŁY WAŻNYMI NARZĘDZIAMI WALKI Z WROGIEM. NALEŻY DO NICH UTWÓR SIEKIERA, MOTYKA. </vt:lpstr>
      <vt:lpstr>PIOSENKI TAKIE JAK TERAZ JEST WOJNA, DNIA PIERWSZEGO WRZEŚNIA I WARSZAWO MA OPOWIADAŁY O CODZIENNYM ŻYCIU CYWLÓW W CZASIE DZIAŁAŃ WOJENNYCH I POD OKUPACJĄ.  </vt:lpstr>
      <vt:lpstr>INNE PIEŚNI I  PIOSENKI  SŁAWIŁY MĘSTWO POLSKICH ŻOŁNIERZY . SZCZEGÓLNE MIEJSCE ZAJMUJE WŚRÓD NICH UTWÓR CZERWONE MAKI NA MONTE CASSINO   </vt:lpstr>
      <vt:lpstr>WALCZĄCY Z NIEMCAMI POLSCY ŻOŁNIERZE ŚPIEWALI PIOSENKI UMACNIAJĄCE WOLĘ WALKI I NADZIEJĘ NA ZWYCIĘSTWO. UTWORY TE BYŁY NAJCZĘŚCIEJ UTRZYMANE W RYTMIE MARSZA I MIAŁY POGODNY NASTRÓJ, CHOĆ W NIEKTÓRYCH MOŻNA USŁYSZEĆ NUTĘ ZADUMY. ICH AUTORAMI BYLI ZARÓWNO AMATORZY, JAK I UTALENTOWANI KOMPOZYTORZY I POECI. DO NAJBARDZIEJ  POPULARNYCH PIOSENEK POWSTAŃCZYCH NALEŻĄ: PAŁACYK MICHLA, HEJ, CHŁOPCY, BAGNET NA BROŃ, SERCE W PLECAKU ORAZ WARSZAWSKIE DZIECI. </vt:lpstr>
      <vt:lpstr>PAŁACYK MICHLA, A WŁAŚCIWIE MICHLERA, ZNAJDOWAŁ SIĘ PRZY UL. WOLSKIEJ 40 W WARSZAWIE. PODCZAS POWSTANIA WARSZAWSKIEGO ZNAJDOWAŁ SIĘ W NIM BATALION „PARASOL” I TO WŁAŚNIE W TYM BUDYNKU W PIERWSZYCH DNIACH SIERPNIA 1944R. POWSTAŁA JEDNA Z NAJSŁYNNIEJSZYCH POWSTAŃCZYCH PIOSENEK. PAŁAC ZOSTAŁ CAŁKOWICIE ZNISZCZONY W TRAKCIE WALK I NIGDY GO NIE ODBUDOWANO. </vt:lpstr>
      <vt:lpstr>Serce w plecaku </vt:lpstr>
      <vt:lpstr>DZĘKUJĘ  ZA 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PIOSENKI POWSTANIA WARSZAWSKIEGO</dc:title>
  <dc:creator>Małgorzata</dc:creator>
  <cp:lastModifiedBy>Romana Wojtczak</cp:lastModifiedBy>
  <cp:revision>15</cp:revision>
  <dcterms:created xsi:type="dcterms:W3CDTF">2020-11-16T14:36:41Z</dcterms:created>
  <dcterms:modified xsi:type="dcterms:W3CDTF">2020-11-16T23:17:37Z</dcterms:modified>
</cp:coreProperties>
</file>